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54"/>
  </p:notesMasterIdLst>
  <p:sldIdLst>
    <p:sldId id="288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57" r:id="rId14"/>
    <p:sldId id="316" r:id="rId15"/>
    <p:sldId id="269" r:id="rId16"/>
    <p:sldId id="322" r:id="rId17"/>
    <p:sldId id="270" r:id="rId18"/>
    <p:sldId id="315" r:id="rId19"/>
    <p:sldId id="314" r:id="rId20"/>
    <p:sldId id="317" r:id="rId21"/>
    <p:sldId id="334" r:id="rId22"/>
    <p:sldId id="336" r:id="rId23"/>
    <p:sldId id="335" r:id="rId24"/>
    <p:sldId id="313" r:id="rId25"/>
    <p:sldId id="337" r:id="rId26"/>
    <p:sldId id="271" r:id="rId27"/>
    <p:sldId id="324" r:id="rId28"/>
    <p:sldId id="272" r:id="rId29"/>
    <p:sldId id="273" r:id="rId30"/>
    <p:sldId id="274" r:id="rId31"/>
    <p:sldId id="277" r:id="rId32"/>
    <p:sldId id="318" r:id="rId33"/>
    <p:sldId id="321" r:id="rId34"/>
    <p:sldId id="276" r:id="rId35"/>
    <p:sldId id="325" r:id="rId36"/>
    <p:sldId id="326" r:id="rId37"/>
    <p:sldId id="327" r:id="rId38"/>
    <p:sldId id="275" r:id="rId39"/>
    <p:sldId id="328" r:id="rId40"/>
    <p:sldId id="291" r:id="rId41"/>
    <p:sldId id="280" r:id="rId42"/>
    <p:sldId id="286" r:id="rId43"/>
    <p:sldId id="281" r:id="rId44"/>
    <p:sldId id="287" r:id="rId45"/>
    <p:sldId id="283" r:id="rId46"/>
    <p:sldId id="284" r:id="rId47"/>
    <p:sldId id="292" r:id="rId48"/>
    <p:sldId id="285" r:id="rId49"/>
    <p:sldId id="295" r:id="rId50"/>
    <p:sldId id="296" r:id="rId51"/>
    <p:sldId id="299" r:id="rId52"/>
    <p:sldId id="332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709C4"/>
    <a:srgbClr val="EFA943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18"/>
    </p:cViewPr>
  </p:sorterViewPr>
  <p:notesViewPr>
    <p:cSldViewPr snapToGrid="0">
      <p:cViewPr varScale="1">
        <p:scale>
          <a:sx n="128" d="100"/>
          <a:sy n="128" d="100"/>
        </p:scale>
        <p:origin x="4884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7BCB5-6D15-4275-9A5C-C0C160C31C29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EBF51-03CC-49EB-A8BA-39B55E3D0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3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CDDC4A-44E9-4534-BFC3-FA8E3E6179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0338" y="6160269"/>
            <a:ext cx="2381250" cy="6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8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5EF46-2193-5BEC-F2AF-81F5B803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41868-0D09-FD4A-B9BE-2C505CC5C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411263-2192-9D7D-55AB-96628C09E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065B34-DBD5-37C8-6AE4-54D5EBBB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A878F7-D27C-76B3-1F9D-CD807162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978BD0-F6EA-CD93-40CC-3B8EE774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59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FB5A8-6AB2-6A72-3184-C013F837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3ECE66-8D79-3D0B-DA1F-F472C8779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9F7B3-E4B3-75F4-2933-8B118F557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AB403-7CC4-15F4-09B2-5F7F15C5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929A8D-D0AA-9283-03E2-4B3DA296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65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9CEF5-B7C2-E80F-0E8C-18E85FEE3C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C2BD92-CFE8-F4E0-EAFE-170302568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90941-A70C-E30A-4BCD-2E65CE41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60181F-1333-AC4F-F171-698E042A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3B1838-5E33-CD83-C1C0-C95B0659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9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DAB7B-A165-19F7-EB63-226C24D26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ADAB9F-364C-9678-9A33-5721E2D54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0D09A-F217-62C8-D17C-F27EE56D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4A5AC-B259-921D-4B62-34314569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A5210-B795-371A-E273-C86D0D60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90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8174D-AE8D-E2BC-2ADA-9C2157A7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9A44C-F366-7411-1202-2DB4A7766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41D43-8DFF-0F21-A11D-C1F48F3F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DDF9A-94B7-3F1B-11A0-F1AD5221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29D313-7B9D-BFC8-917E-6B84F87C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3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AA916-DD30-3901-A5C7-F37E0FF6B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DAF4FB-6D97-E893-E867-E14CDFD60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FA553-153E-E3A7-8395-832EE70C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3C634A-6559-1630-6D3D-429E6317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ABA91-A5D0-805E-B655-F83CF4BB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6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B6A1C-EF57-4D54-A52E-A6E47F08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BAD236-3B3F-9209-32B3-846F6D301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06F106-7821-117F-65F6-19B76BB5D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45E0A-F0B9-EBA0-94D9-99F55F6C9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DD6F5-0234-88A1-BEC9-5BEB32E46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59DF4B-24FC-D095-0963-B04CD1AB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3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2AE7B-ED80-4E5E-28DA-0EC62026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DE5A66-D385-E627-3109-E7A4F22E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C09AEE-9C21-9613-B8D2-50D412AC0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ED8DEA-867A-ABF5-8737-B0D324526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ED8AF5-8255-8AAD-247B-6720CF73D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6FD70E-3BE7-91C5-9B9F-8B38EC59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DB8014-44C0-F706-77A0-DA912113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A9119F-7570-91D6-40DA-B3AC288C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3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50F15-22E7-EE4E-0404-17793A63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DEC877-4E47-5B22-89B0-FABA7BFA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EA0C93-5A54-0E72-39AF-AC3872AB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190541-1585-A483-A7D5-A22272A9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3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250F88-E3E1-48E0-351E-2F20CAF1C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C2DD31-5BD7-7F08-8E15-B99AA8A72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DB0F4-75E3-98A2-5AB3-C433250F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6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E1EBD-20EB-7D6F-A2AD-3399703BD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69F0D9-F705-01FD-4E1E-EC775971C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4E6024-1BBD-5B9D-A523-3A3587837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B0672-9CB6-B4F7-2973-C6F50600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27CE95-AB9C-B32E-4664-4C6A96B4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FD35F-352B-16AE-8A75-0A84244C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70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41095" y="168869"/>
            <a:ext cx="11909808" cy="6520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AD91-8526-CEAA-7312-034C5CFB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F00BF6-624C-4907-6E98-E9AAC5BD1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E8F6D-C63A-619B-423A-6FD1B044B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B67A6-F6A1-40E5-8FCE-CD760CA5D7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DB0098-37A4-D412-B124-E4265A9F5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3546D-1005-22A2-8160-540E67DD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03AE0-61B7-4E4C-9292-F5EAB96A5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54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52728" y="1386778"/>
            <a:ext cx="8728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아나콘다 설치하기</a:t>
            </a:r>
          </a:p>
        </p:txBody>
      </p:sp>
    </p:spTree>
    <p:extLst>
      <p:ext uri="{BB962C8B-B14F-4D97-AF65-F5344CB8AC3E}">
        <p14:creationId xmlns:p14="http://schemas.microsoft.com/office/powerpoint/2010/main" val="4202846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009B64-2F7B-4D5C-A26E-0E86E4A00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875"/>
          <a:stretch/>
        </p:blipFill>
        <p:spPr>
          <a:xfrm>
            <a:off x="914400" y="720906"/>
            <a:ext cx="3071403" cy="39786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AF7869-D903-4DAA-AA0C-5A7959DBF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701"/>
          <a:stretch/>
        </p:blipFill>
        <p:spPr>
          <a:xfrm>
            <a:off x="4139133" y="720906"/>
            <a:ext cx="3210744" cy="39786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EDE5A2-9D4C-46B1-B3FE-19F88FFF6A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034"/>
          <a:stretch/>
        </p:blipFill>
        <p:spPr>
          <a:xfrm>
            <a:off x="7838726" y="627338"/>
            <a:ext cx="2893047" cy="4994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9E465-D226-4B45-AE1B-B8CA7A72A6C4}"/>
              </a:ext>
            </a:extLst>
          </p:cNvPr>
          <p:cNvSpPr txBox="1"/>
          <p:nvPr/>
        </p:nvSpPr>
        <p:spPr>
          <a:xfrm>
            <a:off x="975613" y="4847866"/>
            <a:ext cx="240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굴림체" panose="020B0609000101010101" pitchFamily="49" charset="-127"/>
                <a:ea typeface="굴림체" panose="020B0609000101010101" pitchFamily="49" charset="-127"/>
              </a:rPr>
              <a:t>주피터 노트북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2FCAC-7FDA-4564-B508-FCC99B91AB61}"/>
              </a:ext>
            </a:extLst>
          </p:cNvPr>
          <p:cNvSpPr txBox="1"/>
          <p:nvPr/>
        </p:nvSpPr>
        <p:spPr>
          <a:xfrm>
            <a:off x="4684896" y="4847866"/>
            <a:ext cx="249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굴림체" panose="020B0609000101010101" pitchFamily="49" charset="-127"/>
                <a:ea typeface="굴림체" panose="020B0609000101010101" pitchFamily="49" charset="-127"/>
              </a:rPr>
              <a:t>까만 화면 끄지 않기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DB6BB-FCCB-4AFE-B121-695D67F9C90D}"/>
              </a:ext>
            </a:extLst>
          </p:cNvPr>
          <p:cNvSpPr txBox="1"/>
          <p:nvPr/>
        </p:nvSpPr>
        <p:spPr>
          <a:xfrm>
            <a:off x="6956357" y="5602208"/>
            <a:ext cx="427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체" panose="020B0609000101010101" pitchFamily="49" charset="-127"/>
                <a:ea typeface="굴림체" panose="020B0609000101010101" pitchFamily="49" charset="-127"/>
              </a:rPr>
              <a:t>다운로드 클릭하거나 폴더 만들거나</a:t>
            </a:r>
          </a:p>
        </p:txBody>
      </p:sp>
    </p:spTree>
    <p:extLst>
      <p:ext uri="{BB962C8B-B14F-4D97-AF65-F5344CB8AC3E}">
        <p14:creationId xmlns:p14="http://schemas.microsoft.com/office/powerpoint/2010/main" val="404859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C56F3D-8D14-4E2E-BD5F-635E77CBA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30"/>
          <a:stretch/>
        </p:blipFill>
        <p:spPr>
          <a:xfrm>
            <a:off x="1528500" y="602119"/>
            <a:ext cx="8193464" cy="17296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BEF1E2-99DA-4258-9D58-420A5D898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510"/>
          <a:stretch/>
        </p:blipFill>
        <p:spPr>
          <a:xfrm>
            <a:off x="1528500" y="2171988"/>
            <a:ext cx="8193463" cy="15277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1FF896-96CE-4C6C-94C9-A7400EB26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00" y="3566410"/>
            <a:ext cx="10344385" cy="23478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CF05AF-DF2F-414A-8743-972A7D8BA623}"/>
              </a:ext>
            </a:extLst>
          </p:cNvPr>
          <p:cNvSpPr/>
          <p:nvPr/>
        </p:nvSpPr>
        <p:spPr>
          <a:xfrm>
            <a:off x="6552937" y="721190"/>
            <a:ext cx="2211467" cy="1219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719020-243F-4510-AFE3-3FA3EABA06A0}"/>
              </a:ext>
            </a:extLst>
          </p:cNvPr>
          <p:cNvSpPr/>
          <p:nvPr/>
        </p:nvSpPr>
        <p:spPr>
          <a:xfrm>
            <a:off x="2400038" y="2349966"/>
            <a:ext cx="1461148" cy="576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1E926BD-08F5-4493-848D-CD715E7D13F3}"/>
              </a:ext>
            </a:extLst>
          </p:cNvPr>
          <p:cNvSpPr/>
          <p:nvPr/>
        </p:nvSpPr>
        <p:spPr>
          <a:xfrm>
            <a:off x="2133338" y="4090285"/>
            <a:ext cx="375160" cy="643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00173" y="782176"/>
            <a:ext cx="7991653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빅데이터 분석 입문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en-US" altLang="ko-KR" sz="4000" b="1" dirty="0">
                <a:latin typeface="+mj-ea"/>
                <a:ea typeface="+mj-ea"/>
              </a:rPr>
              <a:t>with</a:t>
            </a:r>
            <a:r>
              <a:rPr lang="ko-KR" altLang="en-US" sz="4000" b="1" dirty="0">
                <a:latin typeface="+mj-ea"/>
                <a:ea typeface="+mj-ea"/>
              </a:rPr>
              <a:t> </a:t>
            </a:r>
            <a:r>
              <a:rPr lang="en-US" altLang="ko-KR" sz="4000" b="1" dirty="0">
                <a:latin typeface="+mj-ea"/>
                <a:ea typeface="+mj-ea"/>
              </a:rPr>
              <a:t>Python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endParaRPr lang="en-US" altLang="ko-KR" sz="4000" b="1" dirty="0">
              <a:latin typeface="+mj-ea"/>
              <a:ea typeface="+mj-ea"/>
            </a:endParaRPr>
          </a:p>
          <a:p>
            <a:pPr algn="ctr"/>
            <a:r>
              <a:rPr lang="en-US" altLang="ko-KR" sz="4000" b="1" dirty="0">
                <a:latin typeface="+mj-ea"/>
                <a:ea typeface="+mj-ea"/>
              </a:rPr>
              <a:t>1</a:t>
            </a:r>
            <a:r>
              <a:rPr lang="ko-KR" altLang="en-US" sz="4000" b="1" dirty="0">
                <a:latin typeface="+mj-ea"/>
                <a:ea typeface="+mj-ea"/>
              </a:rPr>
              <a:t>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96523-8AA3-4E85-9253-C4AE5CB08A55}"/>
              </a:ext>
            </a:extLst>
          </p:cNvPr>
          <p:cNvSpPr txBox="1"/>
          <p:nvPr/>
        </p:nvSpPr>
        <p:spPr>
          <a:xfrm>
            <a:off x="3159930" y="3521279"/>
            <a:ext cx="69749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정수형</a:t>
            </a: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문자형</a:t>
            </a: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자료형</a:t>
            </a:r>
            <a:endParaRPr lang="en-US" altLang="ko-KR" sz="4000" b="1" dirty="0">
              <a:solidFill>
                <a:srgbClr val="7030A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742950" indent="-742950">
              <a:buAutoNum type="arabicPeriod"/>
            </a:pP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입력함수 출력함수</a:t>
            </a:r>
            <a:endParaRPr lang="en-US" altLang="ko-KR" sz="4000" b="1" dirty="0">
              <a:solidFill>
                <a:srgbClr val="7030A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742950" indent="-742950">
              <a:buAutoNum type="arabicPeriod"/>
            </a:pP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리스트</a:t>
            </a: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집합</a:t>
            </a: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marL="742950" indent="-742950">
              <a:buAutoNum type="arabicPeriod"/>
            </a:pP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range(), </a:t>
            </a:r>
            <a:r>
              <a:rPr lang="en-US" altLang="ko-KR" sz="4000" b="1" dirty="0" err="1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len</a:t>
            </a: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(), .count()</a:t>
            </a:r>
            <a:endParaRPr lang="ko-KR" altLang="en-US" sz="4000" b="1" dirty="0">
              <a:solidFill>
                <a:srgbClr val="7030A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334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DAF95-4A1F-A13D-C6DF-CF0FA6F25F93}"/>
              </a:ext>
            </a:extLst>
          </p:cNvPr>
          <p:cNvSpPr txBox="1"/>
          <p:nvPr/>
        </p:nvSpPr>
        <p:spPr>
          <a:xfrm>
            <a:off x="483909" y="536895"/>
            <a:ext cx="57310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float, int, str</a:t>
            </a:r>
            <a:endParaRPr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F8B3D-6E72-C6EE-DDA9-1F78D1C8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923" y="1501232"/>
            <a:ext cx="2886957" cy="28728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08670C-39CD-1CEC-5317-BBF1CF8A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23" y="4505393"/>
            <a:ext cx="2330950" cy="1702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6EF06D-BF32-0506-7900-69C919E3E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493" y="1306336"/>
            <a:ext cx="7388598" cy="52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AFBE06-8993-45E4-BFC2-12422FE2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62" y="1975271"/>
            <a:ext cx="4570333" cy="3138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106FC6-3999-4562-A66C-D3A3B016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632" y="2050686"/>
            <a:ext cx="3339949" cy="1997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CD248D-7495-4F71-B02B-F06F1E6BFC77}"/>
              </a:ext>
            </a:extLst>
          </p:cNvPr>
          <p:cNvSpPr txBox="1"/>
          <p:nvPr/>
        </p:nvSpPr>
        <p:spPr>
          <a:xfrm>
            <a:off x="562062" y="536895"/>
            <a:ext cx="6324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출력함수 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print()</a:t>
            </a:r>
            <a:endParaRPr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609BB-621F-448C-A344-963CDFB6526F}"/>
              </a:ext>
            </a:extLst>
          </p:cNvPr>
          <p:cNvSpPr txBox="1"/>
          <p:nvPr/>
        </p:nvSpPr>
        <p:spPr>
          <a:xfrm>
            <a:off x="8889477" y="1859339"/>
            <a:ext cx="2967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marL="342900" indent="-342900">
              <a:buAutoNum type="arabicParenR"/>
            </a:pPr>
            <a:r>
              <a:rPr lang="ko-KR" altLang="en-US" dirty="0"/>
              <a:t>문자 타입 출력하기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정수타입</a:t>
            </a:r>
            <a:r>
              <a:rPr lang="en-US" altLang="ko-KR" dirty="0"/>
              <a:t> </a:t>
            </a:r>
            <a:r>
              <a:rPr lang="ko-KR" altLang="en-US" dirty="0"/>
              <a:t>출력하기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문자와 정수 섞어서 출력하기 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print() </a:t>
            </a:r>
            <a:r>
              <a:rPr lang="ko-KR" altLang="en-US" dirty="0"/>
              <a:t>함수의</a:t>
            </a:r>
            <a:r>
              <a:rPr lang="en-US" altLang="ko-KR" dirty="0"/>
              <a:t> </a:t>
            </a:r>
            <a:r>
              <a:rPr lang="ko-KR" altLang="en-US" dirty="0"/>
              <a:t>특징을 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말해보라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217AF-EE06-D7CE-3052-AFE71CC397B7}"/>
              </a:ext>
            </a:extLst>
          </p:cNvPr>
          <p:cNvSpPr txBox="1"/>
          <p:nvPr/>
        </p:nvSpPr>
        <p:spPr>
          <a:xfrm>
            <a:off x="1195215" y="1418430"/>
            <a:ext cx="5747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</a:rPr>
              <a:t>문자형 사용시에는 반드시 </a:t>
            </a:r>
            <a:r>
              <a:rPr lang="en-US" altLang="ko-KR" sz="2400" b="1" dirty="0">
                <a:solidFill>
                  <a:srgbClr val="FF0000"/>
                </a:solidFill>
              </a:rPr>
              <a:t>“”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dirty="0">
                <a:solidFill>
                  <a:srgbClr val="0070C0"/>
                </a:solidFill>
              </a:rPr>
              <a:t>사용할 것 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03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254BFF-1660-4AF2-F9D2-649F2E25B065}"/>
              </a:ext>
            </a:extLst>
          </p:cNvPr>
          <p:cNvSpPr txBox="1"/>
          <p:nvPr/>
        </p:nvSpPr>
        <p:spPr>
          <a:xfrm>
            <a:off x="1329439" y="722144"/>
            <a:ext cx="5808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070C0"/>
                </a:solidFill>
              </a:rPr>
              <a:t>변수값</a:t>
            </a:r>
            <a:r>
              <a:rPr lang="ko-KR" altLang="en-US" sz="2400" dirty="0">
                <a:solidFill>
                  <a:srgbClr val="0070C0"/>
                </a:solidFill>
              </a:rPr>
              <a:t> 출력시에는  </a:t>
            </a:r>
            <a:r>
              <a:rPr lang="en-US" altLang="ko-KR" sz="2400" b="1" dirty="0">
                <a:solidFill>
                  <a:srgbClr val="FF0000"/>
                </a:solidFill>
              </a:rPr>
              <a:t>“{} .format()”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dirty="0">
                <a:solidFill>
                  <a:srgbClr val="0070C0"/>
                </a:solidFill>
              </a:rPr>
              <a:t>사용 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429A81-AEEF-EAB3-5F26-0B2F1FD5B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9"/>
          <a:stretch/>
        </p:blipFill>
        <p:spPr>
          <a:xfrm>
            <a:off x="1461154" y="1501553"/>
            <a:ext cx="5356721" cy="1727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CB309A-9CC8-EC56-0D88-C46A26F35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02" y="3228927"/>
            <a:ext cx="5107565" cy="26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85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74AE6-BA5B-4FFC-980B-38B787C1F537}"/>
              </a:ext>
            </a:extLst>
          </p:cNvPr>
          <p:cNvSpPr txBox="1"/>
          <p:nvPr/>
        </p:nvSpPr>
        <p:spPr>
          <a:xfrm>
            <a:off x="562062" y="536895"/>
            <a:ext cx="6324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입력함수 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input()</a:t>
            </a:r>
            <a:endParaRPr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6B344-EFAF-42B2-98F8-DDA3D42E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739" y="2260637"/>
            <a:ext cx="2967038" cy="222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9E04C4-964E-452D-9F82-A9C6554F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043" y="2260637"/>
            <a:ext cx="4476220" cy="3662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D9FB7A-9C6D-01FA-4A11-CC0AC46C9231}"/>
              </a:ext>
            </a:extLst>
          </p:cNvPr>
          <p:cNvSpPr txBox="1"/>
          <p:nvPr/>
        </p:nvSpPr>
        <p:spPr>
          <a:xfrm>
            <a:off x="3393131" y="1321821"/>
            <a:ext cx="659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</a:rPr>
              <a:t>입력함수로 입력 받은 변수의 타입은 </a:t>
            </a:r>
            <a:r>
              <a:rPr lang="en-US" altLang="ko-KR" sz="2400" b="1" dirty="0">
                <a:solidFill>
                  <a:srgbClr val="FF0000"/>
                </a:solidFill>
              </a:rPr>
              <a:t>str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ko-KR" altLang="en-US" sz="2400" dirty="0">
                <a:solidFill>
                  <a:srgbClr val="0070C0"/>
                </a:solidFill>
              </a:rPr>
              <a:t>이다</a:t>
            </a:r>
            <a:r>
              <a:rPr lang="en-US" altLang="ko-KR" sz="2400" dirty="0">
                <a:solidFill>
                  <a:srgbClr val="0070C0"/>
                </a:solidFill>
              </a:rPr>
              <a:t>. 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52DA7-5599-DF1E-28FA-233D83FDA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52" y="1474116"/>
            <a:ext cx="1922601" cy="50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7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26525-AEF3-45B4-A55B-F33DA1FB3DD5}"/>
              </a:ext>
            </a:extLst>
          </p:cNvPr>
          <p:cNvSpPr txBox="1"/>
          <p:nvPr/>
        </p:nvSpPr>
        <p:spPr>
          <a:xfrm>
            <a:off x="562062" y="536895"/>
            <a:ext cx="941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리스트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원소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1,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원소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2, …,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endParaRPr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39837-7C33-4801-8198-9C356285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5" y="1672913"/>
            <a:ext cx="3793122" cy="404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13C85-80FF-4523-BC1E-D8DC26FF3A26}"/>
              </a:ext>
            </a:extLst>
          </p:cNvPr>
          <p:cNvSpPr txBox="1"/>
          <p:nvPr/>
        </p:nvSpPr>
        <p:spPr>
          <a:xfrm>
            <a:off x="5171937" y="3879193"/>
            <a:ext cx="43572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문자 또는 숫자형 리스트를 만들어서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전체 출력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처음 원소 출력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마지막 원소 출력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DD29D6F-1C1A-04BD-3A91-9234DC813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469385"/>
              </p:ext>
            </p:extLst>
          </p:nvPr>
        </p:nvGraphicFramePr>
        <p:xfrm>
          <a:off x="4865299" y="1672913"/>
          <a:ext cx="645255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150">
                  <a:extLst>
                    <a:ext uri="{9D8B030D-6E8A-4147-A177-3AD203B41FA5}">
                      <a16:colId xmlns:a16="http://schemas.microsoft.com/office/drawing/2014/main" val="987039335"/>
                    </a:ext>
                  </a:extLst>
                </a:gridCol>
                <a:gridCol w="761481">
                  <a:extLst>
                    <a:ext uri="{9D8B030D-6E8A-4147-A177-3AD203B41FA5}">
                      <a16:colId xmlns:a16="http://schemas.microsoft.com/office/drawing/2014/main" val="2477535290"/>
                    </a:ext>
                  </a:extLst>
                </a:gridCol>
                <a:gridCol w="776636">
                  <a:extLst>
                    <a:ext uri="{9D8B030D-6E8A-4147-A177-3AD203B41FA5}">
                      <a16:colId xmlns:a16="http://schemas.microsoft.com/office/drawing/2014/main" val="505294009"/>
                    </a:ext>
                  </a:extLst>
                </a:gridCol>
                <a:gridCol w="802257">
                  <a:extLst>
                    <a:ext uri="{9D8B030D-6E8A-4147-A177-3AD203B41FA5}">
                      <a16:colId xmlns:a16="http://schemas.microsoft.com/office/drawing/2014/main" val="117152174"/>
                    </a:ext>
                  </a:extLst>
                </a:gridCol>
                <a:gridCol w="819509">
                  <a:extLst>
                    <a:ext uri="{9D8B030D-6E8A-4147-A177-3AD203B41FA5}">
                      <a16:colId xmlns:a16="http://schemas.microsoft.com/office/drawing/2014/main" val="2952215726"/>
                    </a:ext>
                  </a:extLst>
                </a:gridCol>
                <a:gridCol w="836762">
                  <a:extLst>
                    <a:ext uri="{9D8B030D-6E8A-4147-A177-3AD203B41FA5}">
                      <a16:colId xmlns:a16="http://schemas.microsoft.com/office/drawing/2014/main" val="691006955"/>
                    </a:ext>
                  </a:extLst>
                </a:gridCol>
                <a:gridCol w="836762">
                  <a:extLst>
                    <a:ext uri="{9D8B030D-6E8A-4147-A177-3AD203B41FA5}">
                      <a16:colId xmlns:a16="http://schemas.microsoft.com/office/drawing/2014/main" val="277170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6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인덱스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왼쪽부터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40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인덱스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오른쪽부터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68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19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FDF2D9-7CA2-4A8C-BBC3-1B6B4EB2B56D}"/>
              </a:ext>
            </a:extLst>
          </p:cNvPr>
          <p:cNvSpPr txBox="1"/>
          <p:nvPr/>
        </p:nvSpPr>
        <p:spPr>
          <a:xfrm>
            <a:off x="562062" y="536895"/>
            <a:ext cx="7749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슬라이스 사용하기 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(:)</a:t>
            </a:r>
            <a:endParaRPr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3434B-E686-46A6-8C17-63ECDB599549}"/>
              </a:ext>
            </a:extLst>
          </p:cNvPr>
          <p:cNvSpPr txBox="1"/>
          <p:nvPr/>
        </p:nvSpPr>
        <p:spPr>
          <a:xfrm>
            <a:off x="6523351" y="1612522"/>
            <a:ext cx="45792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1</a:t>
            </a:r>
            <a:r>
              <a:rPr lang="ko-KR" altLang="en-US" dirty="0"/>
              <a:t>에서 </a:t>
            </a:r>
            <a:r>
              <a:rPr lang="en-US" altLang="ko-KR" dirty="0"/>
              <a:t>30</a:t>
            </a:r>
            <a:r>
              <a:rPr lang="ko-KR" altLang="en-US" dirty="0"/>
              <a:t>까지 정수 집합을 만들고 슬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라이스를 사용하여 다음을 출력하여라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30</a:t>
            </a:r>
            <a:r>
              <a:rPr lang="ko-KR" altLang="en-US" dirty="0"/>
              <a:t>까지 홀수만 출력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마지막 </a:t>
            </a:r>
            <a:r>
              <a:rPr lang="en-US" altLang="ko-KR" dirty="0"/>
              <a:t>5</a:t>
            </a:r>
            <a:r>
              <a:rPr lang="ko-KR" altLang="en-US" dirty="0"/>
              <a:t>자리 출력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6EBEF4-2E14-4948-A2FC-CD63FE60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3" y="1612522"/>
            <a:ext cx="4579238" cy="399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5774C62-A463-937E-F6C1-A6045A21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66" y="443659"/>
            <a:ext cx="8470471" cy="2725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4BF11-85F4-1C30-4356-7E9D7744807C}"/>
              </a:ext>
            </a:extLst>
          </p:cNvPr>
          <p:cNvSpPr txBox="1"/>
          <p:nvPr/>
        </p:nvSpPr>
        <p:spPr>
          <a:xfrm>
            <a:off x="2130366" y="3429000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/>
              <a:t>3) 1</a:t>
            </a:r>
            <a:r>
              <a:rPr lang="ko-KR" altLang="en-US" dirty="0"/>
              <a:t>에서 </a:t>
            </a:r>
            <a:r>
              <a:rPr lang="en-US" altLang="ko-KR" dirty="0"/>
              <a:t>20</a:t>
            </a:r>
            <a:r>
              <a:rPr lang="ko-KR" altLang="en-US" dirty="0"/>
              <a:t>까지만 출력</a:t>
            </a:r>
            <a:endParaRPr lang="en-US" altLang="ko-KR" dirty="0"/>
          </a:p>
          <a:p>
            <a:r>
              <a:rPr lang="en-US" altLang="ko-KR" dirty="0"/>
              <a:t>4) 5</a:t>
            </a:r>
            <a:r>
              <a:rPr lang="ko-KR" altLang="en-US" dirty="0"/>
              <a:t>의 배수만 출력</a:t>
            </a:r>
            <a:endParaRPr lang="en-US" altLang="ko-KR" dirty="0"/>
          </a:p>
          <a:p>
            <a:r>
              <a:rPr lang="en-US" altLang="ko-KR" dirty="0"/>
              <a:t>5) 30</a:t>
            </a:r>
            <a:r>
              <a:rPr lang="ko-KR" altLang="en-US" dirty="0"/>
              <a:t>까지 짝수만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517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5F04BB-4515-4DC0-A9C8-05BC94EA48A1}"/>
              </a:ext>
            </a:extLst>
          </p:cNvPr>
          <p:cNvSpPr txBox="1"/>
          <p:nvPr/>
        </p:nvSpPr>
        <p:spPr>
          <a:xfrm>
            <a:off x="2387279" y="1329961"/>
            <a:ext cx="6839589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https://www.anaconda.com/</a:t>
            </a:r>
            <a:r>
              <a:rPr lang="en-US" altLang="ko-KR" b="1" dirty="0"/>
              <a:t>distribution</a:t>
            </a:r>
            <a:r>
              <a:rPr lang="ko-KR" altLang="en-US" b="1" dirty="0"/>
              <a:t>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82BD66-99CB-4DA3-AADA-E1383847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79" y="1922337"/>
            <a:ext cx="7163001" cy="402545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4399890-BBC2-486E-BC0E-9AC8A4731102}"/>
              </a:ext>
            </a:extLst>
          </p:cNvPr>
          <p:cNvCxnSpPr>
            <a:cxnSpLocks/>
          </p:cNvCxnSpPr>
          <p:nvPr/>
        </p:nvCxnSpPr>
        <p:spPr>
          <a:xfrm>
            <a:off x="3268125" y="1699293"/>
            <a:ext cx="117347" cy="50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30F2D5-5D6D-4AF6-B0F4-8FC1FAD192EA}"/>
              </a:ext>
            </a:extLst>
          </p:cNvPr>
          <p:cNvSpPr txBox="1"/>
          <p:nvPr/>
        </p:nvSpPr>
        <p:spPr>
          <a:xfrm>
            <a:off x="645952" y="525942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Anaconda </a:t>
            </a:r>
            <a:r>
              <a:rPr lang="ko-KR" altLang="en-US" sz="2400" dirty="0">
                <a:latin typeface="Consolas" panose="020B0609020204030204" pitchFamily="49" charset="0"/>
              </a:rPr>
              <a:t>설치하기 </a:t>
            </a:r>
          </a:p>
        </p:txBody>
      </p:sp>
    </p:spTree>
    <p:extLst>
      <p:ext uri="{BB962C8B-B14F-4D97-AF65-F5344CB8AC3E}">
        <p14:creationId xmlns:p14="http://schemas.microsoft.com/office/powerpoint/2010/main" val="4017254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CB3DB3-223F-0E26-8BD6-B46C66FF7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746" b="76987"/>
          <a:stretch/>
        </p:blipFill>
        <p:spPr>
          <a:xfrm>
            <a:off x="4066355" y="1864963"/>
            <a:ext cx="3158772" cy="2029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873B33-AF89-DD78-CC51-A37B63D7C43A}"/>
              </a:ext>
            </a:extLst>
          </p:cNvPr>
          <p:cNvSpPr txBox="1"/>
          <p:nvPr/>
        </p:nvSpPr>
        <p:spPr>
          <a:xfrm>
            <a:off x="562062" y="536895"/>
            <a:ext cx="7157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4.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en-US" altLang="ko-KR" sz="4400" dirty="0">
                <a:solidFill>
                  <a:srgbClr val="FF0000"/>
                </a:solidFill>
              </a:rPr>
              <a:t>range() </a:t>
            </a:r>
            <a:r>
              <a:rPr lang="ko-KR" altLang="en-US" sz="4400" dirty="0">
                <a:solidFill>
                  <a:srgbClr val="FF0000"/>
                </a:solidFill>
              </a:rPr>
              <a:t>함수 사용하기</a:t>
            </a:r>
            <a:endParaRPr lang="ko-KR" altLang="en-US" sz="4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970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807FD-0663-CE84-5842-9F79E0D3D949}"/>
              </a:ext>
            </a:extLst>
          </p:cNvPr>
          <p:cNvSpPr txBox="1"/>
          <p:nvPr/>
        </p:nvSpPr>
        <p:spPr>
          <a:xfrm>
            <a:off x="1668545" y="2089810"/>
            <a:ext cx="5104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solidFill>
                  <a:srgbClr val="FF0000"/>
                </a:solidFill>
              </a:rPr>
              <a:t>range()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dirty="0"/>
              <a:t>사용하여 리스트 만들기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CB3DB3-223F-0E26-8BD6-B46C66FF7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25" r="72211"/>
          <a:stretch/>
        </p:blipFill>
        <p:spPr>
          <a:xfrm>
            <a:off x="3599252" y="2732907"/>
            <a:ext cx="3982555" cy="2318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D44006-BEC2-9BEF-F4DA-DB0B51003D14}"/>
              </a:ext>
            </a:extLst>
          </p:cNvPr>
          <p:cNvSpPr txBox="1"/>
          <p:nvPr/>
        </p:nvSpPr>
        <p:spPr>
          <a:xfrm>
            <a:off x="562062" y="536895"/>
            <a:ext cx="7157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4.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en-US" altLang="ko-KR" sz="4400" dirty="0">
                <a:solidFill>
                  <a:srgbClr val="FF0000"/>
                </a:solidFill>
              </a:rPr>
              <a:t>range() </a:t>
            </a:r>
            <a:r>
              <a:rPr lang="ko-KR" altLang="en-US" sz="4400" dirty="0">
                <a:solidFill>
                  <a:srgbClr val="FF0000"/>
                </a:solidFill>
              </a:rPr>
              <a:t>함수 사용하기</a:t>
            </a:r>
            <a:endParaRPr lang="ko-KR" altLang="en-US" sz="4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1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807FD-0663-CE84-5842-9F79E0D3D949}"/>
              </a:ext>
            </a:extLst>
          </p:cNvPr>
          <p:cNvSpPr txBox="1"/>
          <p:nvPr/>
        </p:nvSpPr>
        <p:spPr>
          <a:xfrm>
            <a:off x="1273584" y="1625945"/>
            <a:ext cx="5104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solidFill>
                  <a:srgbClr val="FF0000"/>
                </a:solidFill>
              </a:rPr>
              <a:t>range()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dirty="0"/>
              <a:t>사용하여 리스트 만들기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49667E-E1EE-FDD0-051E-1329F4A61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6" r="65141" b="54991"/>
          <a:stretch/>
        </p:blipFill>
        <p:spPr>
          <a:xfrm>
            <a:off x="1780052" y="2426976"/>
            <a:ext cx="4898703" cy="21965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5833A0-ACE2-ED18-6F6E-96A6BD7D4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52" r="69288" b="54991"/>
          <a:stretch/>
        </p:blipFill>
        <p:spPr>
          <a:xfrm>
            <a:off x="6894093" y="2875254"/>
            <a:ext cx="4315948" cy="1748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E896BA-ECD8-9CA8-FC65-57CEE63C2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9" t="68097" r="69607" b="8605"/>
          <a:stretch/>
        </p:blipFill>
        <p:spPr>
          <a:xfrm>
            <a:off x="1780052" y="4536347"/>
            <a:ext cx="4315948" cy="1658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76366B-DD90-8A89-6A94-44FD87629AC4}"/>
              </a:ext>
            </a:extLst>
          </p:cNvPr>
          <p:cNvSpPr txBox="1"/>
          <p:nvPr/>
        </p:nvSpPr>
        <p:spPr>
          <a:xfrm>
            <a:off x="562062" y="536895"/>
            <a:ext cx="7157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4.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en-US" altLang="ko-KR" sz="4400" dirty="0">
                <a:solidFill>
                  <a:srgbClr val="FF0000"/>
                </a:solidFill>
              </a:rPr>
              <a:t>range() </a:t>
            </a:r>
            <a:r>
              <a:rPr lang="ko-KR" altLang="en-US" sz="4400" dirty="0">
                <a:solidFill>
                  <a:srgbClr val="FF0000"/>
                </a:solidFill>
              </a:rPr>
              <a:t>함수 사용하기</a:t>
            </a:r>
            <a:endParaRPr lang="ko-KR" altLang="en-US" sz="4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818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A42D5A-DDE7-43E3-8C6A-0F21338F01CD}"/>
              </a:ext>
            </a:extLst>
          </p:cNvPr>
          <p:cNvSpPr txBox="1"/>
          <p:nvPr/>
        </p:nvSpPr>
        <p:spPr>
          <a:xfrm>
            <a:off x="562062" y="536895"/>
            <a:ext cx="114476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4. :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자료 길이 세기 </a:t>
            </a:r>
            <a:r>
              <a:rPr lang="en-US" altLang="ko-KR" sz="4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len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</a:p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  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문자 개수 세기 변수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.count(‘ ’)</a:t>
            </a:r>
            <a:endParaRPr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551613-C701-4954-A495-7276523DD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62" y="2093256"/>
            <a:ext cx="7102030" cy="3581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50A59-10A8-4C3E-8012-D36B0BF4B0F5}"/>
              </a:ext>
            </a:extLst>
          </p:cNvPr>
          <p:cNvSpPr txBox="1"/>
          <p:nvPr/>
        </p:nvSpPr>
        <p:spPr>
          <a:xfrm>
            <a:off x="8144760" y="2290713"/>
            <a:ext cx="3563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적당한 단어를 입력하고 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문자의 개수를 출력하라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문자내의 </a:t>
            </a:r>
            <a:r>
              <a:rPr lang="en-US" altLang="ko-KR" dirty="0"/>
              <a:t>‘e’</a:t>
            </a:r>
            <a:r>
              <a:rPr lang="ko-KR" altLang="en-US" dirty="0"/>
              <a:t>의 개수를 출력하라</a:t>
            </a:r>
          </a:p>
        </p:txBody>
      </p:sp>
    </p:spTree>
    <p:extLst>
      <p:ext uri="{BB962C8B-B14F-4D97-AF65-F5344CB8AC3E}">
        <p14:creationId xmlns:p14="http://schemas.microsoft.com/office/powerpoint/2010/main" val="2999557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10716" y="670549"/>
            <a:ext cx="799165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빅데이터 분석 입문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en-US" altLang="ko-KR" sz="4000" b="1" dirty="0">
                <a:latin typeface="+mj-ea"/>
                <a:ea typeface="+mj-ea"/>
              </a:rPr>
              <a:t>with</a:t>
            </a:r>
            <a:r>
              <a:rPr lang="ko-KR" altLang="en-US" sz="4000" b="1" dirty="0">
                <a:latin typeface="+mj-ea"/>
                <a:ea typeface="+mj-ea"/>
              </a:rPr>
              <a:t> </a:t>
            </a:r>
            <a:r>
              <a:rPr lang="en-US" altLang="ko-KR" sz="4000" b="1" dirty="0">
                <a:latin typeface="+mj-ea"/>
                <a:ea typeface="+mj-ea"/>
              </a:rPr>
              <a:t>Python</a:t>
            </a:r>
          </a:p>
          <a:p>
            <a:pPr algn="ctr"/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en-US" altLang="ko-KR" sz="4000" b="1" dirty="0">
                <a:latin typeface="+mj-ea"/>
                <a:ea typeface="+mj-ea"/>
              </a:rPr>
              <a:t>2</a:t>
            </a:r>
            <a:r>
              <a:rPr lang="ko-KR" altLang="en-US" sz="4000" b="1" dirty="0">
                <a:latin typeface="+mj-ea"/>
                <a:ea typeface="+mj-ea"/>
              </a:rPr>
              <a:t>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96523-8AA3-4E85-9253-C4AE5CB08A55}"/>
              </a:ext>
            </a:extLst>
          </p:cNvPr>
          <p:cNvSpPr txBox="1"/>
          <p:nvPr/>
        </p:nvSpPr>
        <p:spPr>
          <a:xfrm>
            <a:off x="3403210" y="3773444"/>
            <a:ext cx="47772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여러가지</a:t>
            </a: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연산자</a:t>
            </a:r>
            <a:endParaRPr lang="en-US" altLang="ko-KR" sz="4000" b="1" dirty="0">
              <a:solidFill>
                <a:srgbClr val="7030A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742950" indent="-742950">
              <a:buAutoNum type="arabicPeriod"/>
            </a:pP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조건문</a:t>
            </a:r>
            <a:endParaRPr lang="en-US" altLang="ko-KR" sz="4000" b="1" dirty="0">
              <a:solidFill>
                <a:srgbClr val="7030A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742950" indent="-742950">
              <a:buAutoNum type="arabicPeriod"/>
            </a:pPr>
            <a:r>
              <a:rPr lang="ko-KR" altLang="en-US" sz="4000" b="1" dirty="0" err="1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반복문</a:t>
            </a:r>
            <a:endParaRPr lang="ko-KR" altLang="en-US" sz="4000" b="1" dirty="0">
              <a:solidFill>
                <a:srgbClr val="7030A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36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C8297-7987-4B7B-8B85-B5F8837BBF80}"/>
              </a:ext>
            </a:extLst>
          </p:cNvPr>
          <p:cNvSpPr txBox="1"/>
          <p:nvPr/>
        </p:nvSpPr>
        <p:spPr>
          <a:xfrm>
            <a:off x="593696" y="536895"/>
            <a:ext cx="5798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1. :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여러가지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연산자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C8549-3595-4E5F-8876-C5A6DE123608}"/>
              </a:ext>
            </a:extLst>
          </p:cNvPr>
          <p:cNvSpPr txBox="1"/>
          <p:nvPr/>
        </p:nvSpPr>
        <p:spPr>
          <a:xfrm>
            <a:off x="618863" y="1427458"/>
            <a:ext cx="3198311" cy="489364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산술 연산자</a:t>
            </a:r>
            <a:endParaRPr lang="en-US" altLang="ko-KR" sz="24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  +    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* 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**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//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%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round()</a:t>
            </a:r>
          </a:p>
          <a:p>
            <a:pPr algn="ctr"/>
            <a:r>
              <a:rPr lang="en-US" altLang="ko-KR" sz="2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np.ceil</a:t>
            </a:r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(),</a:t>
            </a:r>
            <a:r>
              <a:rPr lang="en-US" altLang="ko-KR" sz="2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np.trunc</a:t>
            </a:r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float()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int()</a:t>
            </a:r>
          </a:p>
          <a:p>
            <a:pPr algn="ctr"/>
            <a:r>
              <a:rPr lang="en-US" altLang="ko-KR" sz="2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np.sqrt</a:t>
            </a:r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endParaRPr lang="ko-KR" altLang="en-US" sz="2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BCCC0-2EA8-43EC-86B6-43C5C6B4F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59" y="2226463"/>
            <a:ext cx="4515128" cy="31233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78209-F039-4F54-8102-AE1D96F4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588" y="2028766"/>
            <a:ext cx="2495549" cy="20515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E194A9-66E5-7E96-0C6C-DD8A4E26A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323" y="1508169"/>
            <a:ext cx="2235505" cy="5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5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70B2DB-A6E8-71DD-2561-D92B4F5E08E9}"/>
                  </a:ext>
                </a:extLst>
              </p:cNvPr>
              <p:cNvSpPr txBox="1"/>
              <p:nvPr/>
            </p:nvSpPr>
            <p:spPr>
              <a:xfrm>
                <a:off x="4085437" y="704675"/>
                <a:ext cx="4353887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예</a:t>
                </a:r>
                <a:r>
                  <a:rPr lang="en-US" altLang="ko-KR" sz="2400" dirty="0"/>
                  <a:t>) </a:t>
                </a:r>
                <a:r>
                  <a:rPr lang="ko-KR" altLang="en-US" sz="2400" dirty="0"/>
                  <a:t>여러가지 연산을 해보자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3+5</a:t>
                </a:r>
              </a:p>
              <a:p>
                <a:r>
                  <a:rPr lang="en-US" altLang="ko-KR" sz="2400" dirty="0"/>
                  <a:t>38-27</a:t>
                </a:r>
              </a:p>
              <a:p>
                <a:r>
                  <a:rPr lang="en-US" altLang="ko-KR" sz="2400" dirty="0"/>
                  <a:t>3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400" dirty="0"/>
                  <a:t>5</a:t>
                </a:r>
              </a:p>
              <a:p>
                <a:r>
                  <a:rPr lang="en-US" altLang="ko-KR" sz="2400" dirty="0"/>
                  <a:t>8/2</a:t>
                </a:r>
              </a:p>
              <a:p>
                <a:r>
                  <a:rPr lang="en-US" altLang="ko-KR" sz="2400" dirty="0"/>
                  <a:t>8</a:t>
                </a:r>
                <a:r>
                  <a:rPr lang="ko-KR" altLang="en-US" sz="2400" dirty="0"/>
                  <a:t>을 </a:t>
                </a:r>
                <a:r>
                  <a:rPr lang="en-US" altLang="ko-KR" sz="2400" dirty="0"/>
                  <a:t>5</a:t>
                </a:r>
                <a:r>
                  <a:rPr lang="ko-KR" altLang="en-US" sz="2400" dirty="0"/>
                  <a:t>로 나눈 몫과 나머지 </a:t>
                </a:r>
                <a:endParaRPr lang="en-US" altLang="ko-KR" sz="2400" dirty="0"/>
              </a:p>
              <a:p>
                <a:r>
                  <a:rPr lang="en-US" altLang="ko-KR" sz="2400" dirty="0"/>
                  <a:t>2</a:t>
                </a:r>
                <a:r>
                  <a:rPr lang="ko-KR" altLang="en-US" sz="2400" dirty="0"/>
                  <a:t>의 </a:t>
                </a:r>
                <a:r>
                  <a:rPr lang="en-US" altLang="ko-KR" sz="2400" dirty="0"/>
                  <a:t>3</a:t>
                </a:r>
                <a:r>
                  <a:rPr lang="ko-KR" altLang="en-US" sz="2400" dirty="0"/>
                  <a:t>승</a:t>
                </a:r>
                <a:endParaRPr lang="en-US" altLang="ko-KR" sz="2400" dirty="0"/>
              </a:p>
              <a:p>
                <a:r>
                  <a:rPr lang="en-US" altLang="ko-KR" sz="2400" dirty="0"/>
                  <a:t>5</a:t>
                </a:r>
                <a:r>
                  <a:rPr lang="ko-KR" altLang="en-US" sz="2400" dirty="0"/>
                  <a:t>의 </a:t>
                </a:r>
                <a:r>
                  <a:rPr lang="en-US" altLang="ko-KR" sz="2400" dirty="0"/>
                  <a:t>4</a:t>
                </a:r>
                <a:r>
                  <a:rPr lang="ko-KR" altLang="en-US" sz="2400" dirty="0"/>
                  <a:t>승</a:t>
                </a:r>
                <a:endParaRPr lang="en-US" altLang="ko-KR" sz="2400" dirty="0"/>
              </a:p>
              <a:p>
                <a:r>
                  <a:rPr lang="en-US" altLang="ko-KR" sz="2400" dirty="0"/>
                  <a:t>5</a:t>
                </a:r>
                <a:r>
                  <a:rPr lang="ko-KR" altLang="en-US" sz="2400" dirty="0"/>
                  <a:t>의 양의 제곱근</a:t>
                </a:r>
                <a:endParaRPr lang="en-US" altLang="ko-KR" sz="2400" dirty="0"/>
              </a:p>
              <a:p>
                <a:r>
                  <a:rPr lang="en-US" altLang="ko-KR" sz="2400" dirty="0"/>
                  <a:t>-7</a:t>
                </a:r>
                <a:r>
                  <a:rPr lang="ko-KR" altLang="en-US" sz="2400" dirty="0"/>
                  <a:t>의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제곱근</a:t>
                </a:r>
                <a:endParaRPr lang="en-US" altLang="ko-KR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70B2DB-A6E8-71DD-2561-D92B4F5E0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437" y="704675"/>
                <a:ext cx="4353887" cy="4524315"/>
              </a:xfrm>
              <a:prstGeom prst="rect">
                <a:avLst/>
              </a:prstGeom>
              <a:blipFill>
                <a:blip r:embed="rId2"/>
                <a:stretch>
                  <a:fillRect l="-2101" t="-1078" b="-2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640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13FB0C-152D-44C9-816B-B000FF0E75AC}"/>
              </a:ext>
            </a:extLst>
          </p:cNvPr>
          <p:cNvSpPr txBox="1"/>
          <p:nvPr/>
        </p:nvSpPr>
        <p:spPr>
          <a:xfrm>
            <a:off x="1257300" y="1534537"/>
            <a:ext cx="1874231" cy="267765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비교 연산자</a:t>
            </a:r>
            <a:endParaRPr lang="en-US" altLang="ko-KR" sz="24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&gt;=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&lt;=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==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!=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32EEA2-272D-45A0-BDB4-F8458099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9" y="1420237"/>
            <a:ext cx="3952875" cy="4372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9E911F-F44B-4A04-A2F7-384AC819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87" y="1420237"/>
            <a:ext cx="2176461" cy="3305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390BD-A6F1-405B-B5CB-C20ECCB42D42}"/>
              </a:ext>
            </a:extLst>
          </p:cNvPr>
          <p:cNvSpPr txBox="1"/>
          <p:nvPr/>
        </p:nvSpPr>
        <p:spPr>
          <a:xfrm>
            <a:off x="562062" y="536895"/>
            <a:ext cx="5798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여러가지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2366083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47D7D-59EF-4845-8446-57962D4A161D}"/>
              </a:ext>
            </a:extLst>
          </p:cNvPr>
          <p:cNvSpPr txBox="1"/>
          <p:nvPr/>
        </p:nvSpPr>
        <p:spPr>
          <a:xfrm>
            <a:off x="562063" y="1306336"/>
            <a:ext cx="1912500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논리 연산자</a:t>
            </a:r>
            <a:endParaRPr lang="en-US" altLang="ko-KR" sz="24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and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or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not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4BC1B-9477-41E4-A3EC-05DDD1DD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63" y="1428991"/>
            <a:ext cx="3276600" cy="4698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103CFB-110B-445B-ADEC-D70C3E56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848" y="1422490"/>
            <a:ext cx="1547813" cy="46434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6DE54B60-1202-4AC3-A277-4795861E8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162105"/>
              </p:ext>
            </p:extLst>
          </p:nvPr>
        </p:nvGraphicFramePr>
        <p:xfrm>
          <a:off x="2656389" y="1306336"/>
          <a:ext cx="231139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66">
                  <a:extLst>
                    <a:ext uri="{9D8B030D-6E8A-4147-A177-3AD203B41FA5}">
                      <a16:colId xmlns:a16="http://schemas.microsoft.com/office/drawing/2014/main" val="472159616"/>
                    </a:ext>
                  </a:extLst>
                </a:gridCol>
                <a:gridCol w="770466">
                  <a:extLst>
                    <a:ext uri="{9D8B030D-6E8A-4147-A177-3AD203B41FA5}">
                      <a16:colId xmlns:a16="http://schemas.microsoft.com/office/drawing/2014/main" val="1202985096"/>
                    </a:ext>
                  </a:extLst>
                </a:gridCol>
                <a:gridCol w="770466">
                  <a:extLst>
                    <a:ext uri="{9D8B030D-6E8A-4147-A177-3AD203B41FA5}">
                      <a16:colId xmlns:a16="http://schemas.microsoft.com/office/drawing/2014/main" val="69153472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and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632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01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4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101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2529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024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46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59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0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64467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7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5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9172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2E7295-2C26-4E55-954E-9B7F30BF936A}"/>
              </a:ext>
            </a:extLst>
          </p:cNvPr>
          <p:cNvSpPr txBox="1"/>
          <p:nvPr/>
        </p:nvSpPr>
        <p:spPr>
          <a:xfrm>
            <a:off x="562062" y="536895"/>
            <a:ext cx="5798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여러가지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2749698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A37CE8-FE00-476D-B4B5-C14E8493E42B}"/>
              </a:ext>
            </a:extLst>
          </p:cNvPr>
          <p:cNvSpPr txBox="1"/>
          <p:nvPr/>
        </p:nvSpPr>
        <p:spPr>
          <a:xfrm>
            <a:off x="562062" y="536895"/>
            <a:ext cx="46217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1. :  in, not in</a:t>
            </a:r>
            <a:endParaRPr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FB134-BF7B-4967-9E47-4F4DB2F5C013}"/>
              </a:ext>
            </a:extLst>
          </p:cNvPr>
          <p:cNvSpPr txBox="1"/>
          <p:nvPr/>
        </p:nvSpPr>
        <p:spPr>
          <a:xfrm>
            <a:off x="1317111" y="2000756"/>
            <a:ext cx="1560042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</a:t>
            </a:r>
            <a:r>
              <a:rPr lang="ko-KR" altLang="en-US" sz="24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연산자</a:t>
            </a:r>
            <a:endParaRPr lang="en-US" altLang="ko-KR" sz="24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in</a:t>
            </a:r>
          </a:p>
          <a:p>
            <a:pPr algn="ctr"/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not 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00ED9-1107-4883-8341-DDD7DEAC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1657351"/>
            <a:ext cx="4641107" cy="2490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CD7C02-48F7-4506-8372-D96C02A5E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92" y="2319933"/>
            <a:ext cx="1599679" cy="18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4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4A99E9-7D5C-48B8-AB0D-237A20C86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945" y="698500"/>
            <a:ext cx="8142669" cy="5166883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875F9C5-A710-4163-A98C-ACED620EB7A5}"/>
              </a:ext>
            </a:extLst>
          </p:cNvPr>
          <p:cNvSpPr/>
          <p:nvPr/>
        </p:nvSpPr>
        <p:spPr>
          <a:xfrm rot="8803344">
            <a:off x="3257550" y="4601145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49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D1EE08-B61A-441A-AF1A-2C41094DB071}"/>
              </a:ext>
            </a:extLst>
          </p:cNvPr>
          <p:cNvSpPr txBox="1"/>
          <p:nvPr/>
        </p:nvSpPr>
        <p:spPr>
          <a:xfrm>
            <a:off x="562062" y="536895"/>
            <a:ext cx="65822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2.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if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조건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~else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endParaRPr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999E8D-DADF-4EAA-A1C0-963C607C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16" y="1881187"/>
            <a:ext cx="4869160" cy="3095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CB0E24-A2E4-4915-B6DF-078C99F2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42" y="1617208"/>
            <a:ext cx="2856163" cy="14525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39D10-0022-DC2E-5F51-E63F88F24D99}"/>
              </a:ext>
            </a:extLst>
          </p:cNvPr>
          <p:cNvCxnSpPr>
            <a:cxnSpLocks/>
          </p:cNvCxnSpPr>
          <p:nvPr/>
        </p:nvCxnSpPr>
        <p:spPr>
          <a:xfrm>
            <a:off x="2785145" y="1754222"/>
            <a:ext cx="0" cy="4126461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9B220C-E248-21B8-64B0-1FAECDE79084}"/>
              </a:ext>
            </a:extLst>
          </p:cNvPr>
          <p:cNvSpPr txBox="1"/>
          <p:nvPr/>
        </p:nvSpPr>
        <p:spPr>
          <a:xfrm>
            <a:off x="3037033" y="16479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들여쓰기</a:t>
            </a:r>
          </a:p>
        </p:txBody>
      </p:sp>
    </p:spTree>
    <p:extLst>
      <p:ext uri="{BB962C8B-B14F-4D97-AF65-F5344CB8AC3E}">
        <p14:creationId xmlns:p14="http://schemas.microsoft.com/office/powerpoint/2010/main" val="27739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8326F-6C08-BD29-853B-7F74A937F8E8}"/>
              </a:ext>
            </a:extLst>
          </p:cNvPr>
          <p:cNvSpPr txBox="1"/>
          <p:nvPr/>
        </p:nvSpPr>
        <p:spPr>
          <a:xfrm>
            <a:off x="562062" y="536895"/>
            <a:ext cx="10206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2.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if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조건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:~ </a:t>
            </a:r>
            <a:r>
              <a:rPr lang="en-US" altLang="ko-KR" sz="4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elif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조건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~else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endParaRPr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03397D-19BB-664C-6ED8-BF5C5F21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52" y="1951313"/>
            <a:ext cx="6816839" cy="349314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371A4A-31D3-6783-C530-E722CB6D75FC}"/>
              </a:ext>
            </a:extLst>
          </p:cNvPr>
          <p:cNvCxnSpPr>
            <a:cxnSpLocks/>
          </p:cNvCxnSpPr>
          <p:nvPr/>
        </p:nvCxnSpPr>
        <p:spPr>
          <a:xfrm>
            <a:off x="2936147" y="1675452"/>
            <a:ext cx="0" cy="3349554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AEA0B7-A0B2-DAD2-3875-E3E690BC16B9}"/>
              </a:ext>
            </a:extLst>
          </p:cNvPr>
          <p:cNvSpPr txBox="1"/>
          <p:nvPr/>
        </p:nvSpPr>
        <p:spPr>
          <a:xfrm>
            <a:off x="3037033" y="16479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들여쓰기</a:t>
            </a:r>
          </a:p>
        </p:txBody>
      </p:sp>
    </p:spTree>
    <p:extLst>
      <p:ext uri="{BB962C8B-B14F-4D97-AF65-F5344CB8AC3E}">
        <p14:creationId xmlns:p14="http://schemas.microsoft.com/office/powerpoint/2010/main" val="2928105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9A411F-2A1C-04AC-128A-9174CA67ECF6}"/>
              </a:ext>
            </a:extLst>
          </p:cNvPr>
          <p:cNvSpPr txBox="1"/>
          <p:nvPr/>
        </p:nvSpPr>
        <p:spPr>
          <a:xfrm>
            <a:off x="6198514" y="843677"/>
            <a:ext cx="53615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다음을 연산하여라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두 수를 입력 받아 큰 수 출력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입력 받은 수 짝수 홀수 판단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입력 받은 수가 짝수이면 </a:t>
            </a:r>
            <a:r>
              <a:rPr lang="en-US" altLang="ko-KR" dirty="0"/>
              <a:t>0, </a:t>
            </a:r>
            <a:r>
              <a:rPr lang="ko-KR" altLang="en-US" dirty="0"/>
              <a:t>홀수이면 </a:t>
            </a:r>
            <a:r>
              <a:rPr lang="en-US" altLang="ko-KR" dirty="0"/>
              <a:t>1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세 수 </a:t>
            </a:r>
            <a:r>
              <a:rPr lang="ko-KR" altLang="en-US" dirty="0" err="1"/>
              <a:t>입력받아</a:t>
            </a:r>
            <a:r>
              <a:rPr lang="ko-KR" altLang="en-US" dirty="0"/>
              <a:t> 내림차순으로 출력하기 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입력 받은 수의 제곱수 출력하기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입력 받은 수 양의 제곱근 출력하기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E6A328-08B3-2B7F-1E81-F2761814D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91" y="936552"/>
            <a:ext cx="3519935" cy="29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4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9F6757-4EB1-43D7-8B14-D7191A844653}"/>
              </a:ext>
            </a:extLst>
          </p:cNvPr>
          <p:cNvSpPr txBox="1"/>
          <p:nvPr/>
        </p:nvSpPr>
        <p:spPr>
          <a:xfrm>
            <a:off x="562062" y="536895"/>
            <a:ext cx="5176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3. : for </a:t>
            </a:r>
            <a:r>
              <a:rPr lang="en-US" altLang="ko-KR" sz="4400" b="1" dirty="0">
                <a:solidFill>
                  <a:srgbClr val="0070C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in </a:t>
            </a:r>
            <a:r>
              <a:rPr lang="en-US" altLang="ko-KR" sz="4400" b="1" dirty="0">
                <a:solidFill>
                  <a:srgbClr val="0070C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:</a:t>
            </a:r>
            <a:endParaRPr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9491BF-0161-4196-BCCD-C8BAF897D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99" y="1762124"/>
            <a:ext cx="4988201" cy="3476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38321D-8518-436D-9DCC-F5D90BE5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9" y="1766884"/>
            <a:ext cx="3295651" cy="3984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32811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79ED2A-032E-77F6-329C-62E035AC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90" y="1498573"/>
            <a:ext cx="2645985" cy="3558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A78EDD-ED1D-22D8-084F-339CC209A835}"/>
              </a:ext>
            </a:extLst>
          </p:cNvPr>
          <p:cNvSpPr txBox="1"/>
          <p:nvPr/>
        </p:nvSpPr>
        <p:spPr>
          <a:xfrm>
            <a:off x="1057013" y="755009"/>
            <a:ext cx="431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range(), </a:t>
            </a:r>
            <a:r>
              <a:rPr lang="en-US" altLang="ko-KR" dirty="0" err="1"/>
              <a:t>enumetate</a:t>
            </a:r>
            <a:r>
              <a:rPr lang="en-US" altLang="ko-KR" dirty="0"/>
              <a:t>() </a:t>
            </a:r>
            <a:r>
              <a:rPr lang="ko-KR" altLang="en-US" dirty="0"/>
              <a:t> 함수 사용하기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1CC9A5-8855-C54B-6812-F12E963D9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051" y="1434577"/>
            <a:ext cx="2694887" cy="22383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41EF0E-DB02-F93A-56A7-2C714EB6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410" y="3603060"/>
            <a:ext cx="2441590" cy="2187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8F32EA-F23B-9DEE-BE6E-137930B119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4"/>
          <a:stretch/>
        </p:blipFill>
        <p:spPr>
          <a:xfrm>
            <a:off x="6450719" y="1365565"/>
            <a:ext cx="2757281" cy="19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01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6D7AD3-7F16-ABF4-45FA-4B239A984FDC}"/>
              </a:ext>
            </a:extLst>
          </p:cNvPr>
          <p:cNvSpPr txBox="1"/>
          <p:nvPr/>
        </p:nvSpPr>
        <p:spPr>
          <a:xfrm>
            <a:off x="4044602" y="732216"/>
            <a:ext cx="43834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아래와 같은 결과를 출력하는 프로그램을 작성하세요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 1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까지 총합을 구하여라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3) 1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까지 홀수의 합을 구하여라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4) 1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까지 짝수의 합을 구하여라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42FD4C-87BC-E028-E0BF-71567CCC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663" y="1613659"/>
            <a:ext cx="1339006" cy="164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6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CDA60-F6CB-960B-F89B-ACCA454B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72" y="964208"/>
            <a:ext cx="2563228" cy="17186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A75189-892E-AC22-74E8-B0538964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52" y="848334"/>
            <a:ext cx="2344711" cy="17425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48AEFD-DDDB-2251-610D-CCB1AABA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36" y="848334"/>
            <a:ext cx="2502789" cy="18345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1F9E4C-3C8B-7470-79B3-93D0010F8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960" y="848334"/>
            <a:ext cx="2216790" cy="166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93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EFF5-50B4-4DB3-9549-0AACA6919AB1}"/>
              </a:ext>
            </a:extLst>
          </p:cNvPr>
          <p:cNvSpPr txBox="1"/>
          <p:nvPr/>
        </p:nvSpPr>
        <p:spPr>
          <a:xfrm>
            <a:off x="512200" y="536895"/>
            <a:ext cx="86100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3.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반복문으로 리스트 만들기</a:t>
            </a:r>
            <a:endParaRPr lang="en-US" altLang="ko-KR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</a:t>
            </a:r>
            <a:r>
              <a:rPr lang="ko-KR" altLang="en-US" sz="4400" dirty="0">
                <a:latin typeface="굴림체" panose="020B0609000101010101" pitchFamily="49" charset="-127"/>
                <a:ea typeface="굴림체" panose="020B0609000101010101" pitchFamily="49" charset="-127"/>
              </a:rPr>
              <a:t>변수이름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en-US" altLang="ko-KR" sz="4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append()</a:t>
            </a:r>
            <a:endParaRPr lang="ko-KR" altLang="en-US" sz="4400" b="1" dirty="0">
              <a:solidFill>
                <a:srgbClr val="0000FF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C63144-9D46-4E55-89C9-AC169F2EF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657"/>
          <a:stretch/>
        </p:blipFill>
        <p:spPr>
          <a:xfrm>
            <a:off x="1115736" y="2209636"/>
            <a:ext cx="4679676" cy="358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0BB4D3-946F-4FC9-A5D7-E1A8E0EF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42" y="2142836"/>
            <a:ext cx="4956216" cy="342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660C62-BBC7-43F7-91B2-60B5F9A44CE6}"/>
              </a:ext>
            </a:extLst>
          </p:cNvPr>
          <p:cNvSpPr/>
          <p:nvPr/>
        </p:nvSpPr>
        <p:spPr>
          <a:xfrm>
            <a:off x="1526796" y="5259897"/>
            <a:ext cx="2105637" cy="307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936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B16CF6-9954-CA9C-1EDC-EDDC4DAB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45" y="1625365"/>
            <a:ext cx="6806650" cy="1386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0623D-DF73-D270-1C9F-C585EE1F9D86}"/>
              </a:ext>
            </a:extLst>
          </p:cNvPr>
          <p:cNvSpPr txBox="1"/>
          <p:nvPr/>
        </p:nvSpPr>
        <p:spPr>
          <a:xfrm>
            <a:off x="1451295" y="1006679"/>
            <a:ext cx="328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enumerate()</a:t>
            </a:r>
            <a:r>
              <a:rPr lang="ko-KR" altLang="en-US" dirty="0"/>
              <a:t>함수 사용하기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867D96-2066-4F03-BEA2-36A77D36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58" y="3261001"/>
            <a:ext cx="3423714" cy="19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53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B337641-F2A3-A352-CA80-22C326DEFDB2}"/>
              </a:ext>
            </a:extLst>
          </p:cNvPr>
          <p:cNvSpPr/>
          <p:nvPr/>
        </p:nvSpPr>
        <p:spPr>
          <a:xfrm>
            <a:off x="2210716" y="670549"/>
            <a:ext cx="799165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빅데이터 분석 입문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en-US" altLang="ko-KR" sz="4000" b="1" dirty="0">
                <a:latin typeface="+mj-ea"/>
                <a:ea typeface="+mj-ea"/>
              </a:rPr>
              <a:t>with</a:t>
            </a:r>
            <a:r>
              <a:rPr lang="ko-KR" altLang="en-US" sz="4000" b="1" dirty="0">
                <a:latin typeface="+mj-ea"/>
                <a:ea typeface="+mj-ea"/>
              </a:rPr>
              <a:t> </a:t>
            </a:r>
            <a:r>
              <a:rPr lang="en-US" altLang="ko-KR" sz="4000" b="1" dirty="0">
                <a:latin typeface="+mj-ea"/>
                <a:ea typeface="+mj-ea"/>
              </a:rPr>
              <a:t>Python</a:t>
            </a:r>
          </a:p>
          <a:p>
            <a:pPr algn="ctr"/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en-US" altLang="ko-KR" sz="4000" b="1" dirty="0">
                <a:latin typeface="+mj-ea"/>
                <a:ea typeface="+mj-ea"/>
              </a:rPr>
              <a:t>2</a:t>
            </a:r>
            <a:r>
              <a:rPr lang="ko-KR" altLang="en-US" sz="4000" b="1" dirty="0">
                <a:latin typeface="+mj-ea"/>
                <a:ea typeface="+mj-ea"/>
              </a:rPr>
              <a:t>주차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537F0-9F14-9E7E-E38C-87F39FF881A5}"/>
              </a:ext>
            </a:extLst>
          </p:cNvPr>
          <p:cNvSpPr txBox="1"/>
          <p:nvPr/>
        </p:nvSpPr>
        <p:spPr>
          <a:xfrm>
            <a:off x="4376333" y="4159338"/>
            <a:ext cx="32431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연습문제</a:t>
            </a: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(1)</a:t>
            </a:r>
          </a:p>
          <a:p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</a:t>
            </a: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집합</a:t>
            </a:r>
          </a:p>
        </p:txBody>
      </p:sp>
    </p:spTree>
    <p:extLst>
      <p:ext uri="{BB962C8B-B14F-4D97-AF65-F5344CB8AC3E}">
        <p14:creationId xmlns:p14="http://schemas.microsoft.com/office/powerpoint/2010/main" val="267172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58849A-A814-4AF6-8897-7F5DBBF2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832411"/>
            <a:ext cx="10582275" cy="35815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562C00-D98A-48E9-B442-38FDE1F03313}"/>
              </a:ext>
            </a:extLst>
          </p:cNvPr>
          <p:cNvSpPr/>
          <p:nvPr/>
        </p:nvSpPr>
        <p:spPr>
          <a:xfrm>
            <a:off x="1257300" y="3333750"/>
            <a:ext cx="2657475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9632712-55FD-44C0-9AF7-4FF7CEE6C106}"/>
              </a:ext>
            </a:extLst>
          </p:cNvPr>
          <p:cNvSpPr/>
          <p:nvPr/>
        </p:nvSpPr>
        <p:spPr>
          <a:xfrm>
            <a:off x="2914649" y="2438400"/>
            <a:ext cx="381001" cy="8001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30340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A58901-A3FF-4A1C-9988-FC297299834A}"/>
              </a:ext>
            </a:extLst>
          </p:cNvPr>
          <p:cNvSpPr txBox="1"/>
          <p:nvPr/>
        </p:nvSpPr>
        <p:spPr>
          <a:xfrm>
            <a:off x="562062" y="536895"/>
            <a:ext cx="8610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5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교시 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중복된 원소 제거하기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960FAC-D49E-4096-AC03-05E16ADE2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9"/>
          <a:stretch/>
        </p:blipFill>
        <p:spPr>
          <a:xfrm>
            <a:off x="2130803" y="1648218"/>
            <a:ext cx="3780639" cy="31674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A43F6B-D997-4A47-B025-FBEE09A0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5820"/>
            <a:ext cx="3356498" cy="90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20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A58901-A3FF-4A1C-9988-FC297299834A}"/>
              </a:ext>
            </a:extLst>
          </p:cNvPr>
          <p:cNvSpPr txBox="1"/>
          <p:nvPr/>
        </p:nvSpPr>
        <p:spPr>
          <a:xfrm>
            <a:off x="562062" y="536895"/>
            <a:ext cx="6926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1)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중복된 원소 제거하기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11581E-6E8B-466E-A767-18065BBFB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3"/>
          <a:stretch/>
        </p:blipFill>
        <p:spPr>
          <a:xfrm>
            <a:off x="4513277" y="1568522"/>
            <a:ext cx="3456264" cy="43134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4B736F-C309-40ED-9B26-537B139F04D6}"/>
              </a:ext>
            </a:extLst>
          </p:cNvPr>
          <p:cNvSpPr/>
          <p:nvPr/>
        </p:nvSpPr>
        <p:spPr>
          <a:xfrm>
            <a:off x="5192785" y="2519495"/>
            <a:ext cx="1565976" cy="209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2B899D-1D11-46EE-90F4-AB0D07B0A3D8}"/>
              </a:ext>
            </a:extLst>
          </p:cNvPr>
          <p:cNvSpPr/>
          <p:nvPr/>
        </p:nvSpPr>
        <p:spPr>
          <a:xfrm>
            <a:off x="5313012" y="4565008"/>
            <a:ext cx="1565976" cy="209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09641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A58901-A3FF-4A1C-9988-FC297299834A}"/>
              </a:ext>
            </a:extLst>
          </p:cNvPr>
          <p:cNvSpPr txBox="1"/>
          <p:nvPr/>
        </p:nvSpPr>
        <p:spPr>
          <a:xfrm>
            <a:off x="562062" y="536895"/>
            <a:ext cx="5798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2)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합집합 구현하기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D15D8E-5267-4D1E-B5DE-906ABBA81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3"/>
          <a:stretch/>
        </p:blipFill>
        <p:spPr>
          <a:xfrm>
            <a:off x="1820411" y="1887086"/>
            <a:ext cx="3637811" cy="2299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C329E9-705A-436E-8B25-1827570C2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7"/>
          <a:stretch/>
        </p:blipFill>
        <p:spPr>
          <a:xfrm>
            <a:off x="6233020" y="1635417"/>
            <a:ext cx="3808602" cy="357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1BE696-1B88-4B3E-B3C3-4E2BB0C43258}"/>
                  </a:ext>
                </a:extLst>
              </p:cNvPr>
              <p:cNvSpPr txBox="1"/>
              <p:nvPr/>
            </p:nvSpPr>
            <p:spPr>
              <a:xfrm>
                <a:off x="923007" y="5465329"/>
                <a:ext cx="97169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연습문제</a:t>
                </a:r>
                <a:r>
                  <a:rPr lang="en-US" altLang="ko-KR" dirty="0"/>
                  <a:t>1) </a:t>
                </a:r>
                <a:r>
                  <a:rPr lang="ko-KR" altLang="en-US" dirty="0"/>
                  <a:t>두 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apple</m:t>
                        </m:r>
                        <m: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melon</m:t>
                        </m:r>
                        <m: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oreange</m:t>
                        </m:r>
                      </m:e>
                    </m:d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chicken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pig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cow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합집합을 구하여라</a:t>
                </a:r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1BE696-1B88-4B3E-B3C3-4E2BB0C43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07" y="5465329"/>
                <a:ext cx="9716955" cy="646331"/>
              </a:xfrm>
              <a:prstGeom prst="rect">
                <a:avLst/>
              </a:prstGeom>
              <a:blipFill>
                <a:blip r:embed="rId4"/>
                <a:stretch>
                  <a:fillRect l="-502" t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906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A58901-A3FF-4A1C-9988-FC297299834A}"/>
              </a:ext>
            </a:extLst>
          </p:cNvPr>
          <p:cNvSpPr txBox="1"/>
          <p:nvPr/>
        </p:nvSpPr>
        <p:spPr>
          <a:xfrm>
            <a:off x="562062" y="536895"/>
            <a:ext cx="5521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3)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교집합 구현하기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66BD22-69B6-4FA4-939D-34493F468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88"/>
          <a:stretch/>
        </p:blipFill>
        <p:spPr>
          <a:xfrm>
            <a:off x="4384646" y="1713495"/>
            <a:ext cx="3422708" cy="3431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579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A58901-A3FF-4A1C-9988-FC297299834A}"/>
              </a:ext>
            </a:extLst>
          </p:cNvPr>
          <p:cNvSpPr txBox="1"/>
          <p:nvPr/>
        </p:nvSpPr>
        <p:spPr>
          <a:xfrm>
            <a:off x="562062" y="536895"/>
            <a:ext cx="5521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4) </a:t>
            </a:r>
            <a:r>
              <a:rPr lang="ko-KR" altLang="en-US" sz="4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차집합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구현하기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9AB152-C19A-4CDD-B47F-4685F4EFC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85" y="1553885"/>
            <a:ext cx="2762250" cy="2114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EDAB7D-6129-4E98-B755-F2E9767C2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6"/>
          <a:stretch/>
        </p:blipFill>
        <p:spPr>
          <a:xfrm>
            <a:off x="4025510" y="1654553"/>
            <a:ext cx="2950514" cy="29174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323C3E-2F63-4C5C-A921-201D63344B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4"/>
          <a:stretch/>
        </p:blipFill>
        <p:spPr>
          <a:xfrm>
            <a:off x="7692703" y="1654553"/>
            <a:ext cx="3019535" cy="291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53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259E58-1207-4EFF-B597-FC2A0A17EBFD}"/>
              </a:ext>
            </a:extLst>
          </p:cNvPr>
          <p:cNvSpPr txBox="1"/>
          <p:nvPr/>
        </p:nvSpPr>
        <p:spPr>
          <a:xfrm>
            <a:off x="562062" y="536895"/>
            <a:ext cx="5243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5)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여집합 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8A9FC-2D22-47EF-8114-7D60AC36E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25" y="1566600"/>
            <a:ext cx="2486025" cy="2181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2542AA-E01B-44F6-9FBB-BE2E69ED3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3"/>
          <a:stretch/>
        </p:blipFill>
        <p:spPr>
          <a:xfrm>
            <a:off x="7670336" y="1659840"/>
            <a:ext cx="2827090" cy="28245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617996-5EFB-44D7-9AF8-332CFDF6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560" y="1712559"/>
            <a:ext cx="2760065" cy="27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08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67A57B-FD4D-12B4-A94B-410C1D74FC22}"/>
              </a:ext>
            </a:extLst>
          </p:cNvPr>
          <p:cNvSpPr txBox="1"/>
          <p:nvPr/>
        </p:nvSpPr>
        <p:spPr>
          <a:xfrm>
            <a:off x="2049860" y="4185217"/>
            <a:ext cx="80922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연습문제</a:t>
            </a: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(2)</a:t>
            </a:r>
          </a:p>
          <a:p>
            <a:pPr algn="ctr"/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- </a:t>
            </a: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자연수</a:t>
            </a: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정수</a:t>
            </a: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유리수</a:t>
            </a:r>
            <a:r>
              <a:rPr lang="en-US" altLang="ko-KR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4000" b="1" dirty="0">
                <a:solidFill>
                  <a:srgbClr val="7030A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무리수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65A2C9-CD62-ADBA-2750-7DAE7879BC0F}"/>
              </a:ext>
            </a:extLst>
          </p:cNvPr>
          <p:cNvSpPr/>
          <p:nvPr/>
        </p:nvSpPr>
        <p:spPr>
          <a:xfrm>
            <a:off x="2210716" y="670549"/>
            <a:ext cx="799165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빅데이터 분석 입문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en-US" altLang="ko-KR" sz="4000" b="1" dirty="0">
                <a:latin typeface="+mj-ea"/>
                <a:ea typeface="+mj-ea"/>
              </a:rPr>
              <a:t>with</a:t>
            </a:r>
            <a:r>
              <a:rPr lang="ko-KR" altLang="en-US" sz="4000" b="1" dirty="0">
                <a:latin typeface="+mj-ea"/>
                <a:ea typeface="+mj-ea"/>
              </a:rPr>
              <a:t> </a:t>
            </a:r>
            <a:r>
              <a:rPr lang="en-US" altLang="ko-KR" sz="4000" b="1" dirty="0">
                <a:latin typeface="+mj-ea"/>
                <a:ea typeface="+mj-ea"/>
              </a:rPr>
              <a:t>Python</a:t>
            </a:r>
          </a:p>
          <a:p>
            <a:pPr algn="ctr"/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en-US" altLang="ko-KR" sz="4000" b="1" dirty="0">
                <a:latin typeface="+mj-ea"/>
                <a:ea typeface="+mj-ea"/>
              </a:rPr>
              <a:t>2</a:t>
            </a:r>
            <a:r>
              <a:rPr lang="ko-KR" altLang="en-US" sz="4000" b="1" dirty="0">
                <a:latin typeface="+mj-ea"/>
                <a:ea typeface="+mj-ea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415391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099BF-BBA5-40DB-9913-B6E6E2EFE0D9}"/>
              </a:ext>
            </a:extLst>
          </p:cNvPr>
          <p:cNvSpPr txBox="1"/>
          <p:nvPr/>
        </p:nvSpPr>
        <p:spPr>
          <a:xfrm>
            <a:off x="562062" y="536895"/>
            <a:ext cx="4956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1)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소수 알아보기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44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E9957-847B-47A7-92A4-CBDBD28D2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9"/>
          <a:stretch/>
        </p:blipFill>
        <p:spPr>
          <a:xfrm>
            <a:off x="4353887" y="2089558"/>
            <a:ext cx="3582098" cy="4107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494F4-68CC-4748-991D-F598C0DDBF7B}"/>
              </a:ext>
            </a:extLst>
          </p:cNvPr>
          <p:cNvSpPr txBox="1"/>
          <p:nvPr/>
        </p:nvSpPr>
        <p:spPr>
          <a:xfrm>
            <a:off x="696286" y="1568741"/>
            <a:ext cx="1064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소수의 정의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자기 자신과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로만 나누어 지는 숫자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1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은 제외합니다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endParaRPr lang="ko-KR" altLang="en-US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12727" y="3408218"/>
            <a:ext cx="330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과제 </a:t>
            </a:r>
            <a:r>
              <a:rPr lang="en-US" altLang="ko-KR" dirty="0"/>
              <a:t>: 100</a:t>
            </a:r>
            <a:r>
              <a:rPr lang="ko-KR" altLang="en-US" dirty="0"/>
              <a:t>이하 </a:t>
            </a:r>
            <a:r>
              <a:rPr lang="ko-KR" altLang="en-US" dirty="0" err="1"/>
              <a:t>소수찾기</a:t>
            </a:r>
            <a:r>
              <a:rPr lang="ko-KR" altLang="en-US" dirty="0"/>
              <a:t> 프로그램을 완성해 보세요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7966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099BF-BBA5-40DB-9913-B6E6E2EFE0D9}"/>
              </a:ext>
            </a:extLst>
          </p:cNvPr>
          <p:cNvSpPr txBox="1"/>
          <p:nvPr/>
        </p:nvSpPr>
        <p:spPr>
          <a:xfrm>
            <a:off x="562062" y="536895"/>
            <a:ext cx="35509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2)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약수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AECF2D-29F1-4530-AF2A-88EEF594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863" y="1611952"/>
            <a:ext cx="3365079" cy="3152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61D1AC0-0CF2-49FF-8921-7E9BA3E27D82}"/>
                  </a:ext>
                </a:extLst>
              </p:cNvPr>
              <p:cNvSpPr/>
              <p:nvPr/>
            </p:nvSpPr>
            <p:spPr>
              <a:xfrm>
                <a:off x="1253738" y="1611952"/>
                <a:ext cx="372093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24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약수 </a:t>
                </a:r>
                <a:r>
                  <a:rPr lang="en-US" altLang="ko-KR" sz="2400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: 1,2,3,4,6,8,12,14</a:t>
                </a:r>
                <a:r>
                  <a:rPr lang="ko-KR" altLang="en-US" sz="2400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         </a:t>
                </a: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D61D1AC0-0CF2-49FF-8921-7E9BA3E27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738" y="1611952"/>
                <a:ext cx="3720933" cy="830997"/>
              </a:xfrm>
              <a:prstGeom prst="rect">
                <a:avLst/>
              </a:prstGeom>
              <a:blipFill>
                <a:blip r:embed="rId3"/>
                <a:stretch>
                  <a:fillRect l="-2623" t="-8029" b="-15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014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099BF-BBA5-40DB-9913-B6E6E2EFE0D9}"/>
              </a:ext>
            </a:extLst>
          </p:cNvPr>
          <p:cNvSpPr txBox="1"/>
          <p:nvPr/>
        </p:nvSpPr>
        <p:spPr>
          <a:xfrm>
            <a:off x="562062" y="536895"/>
            <a:ext cx="8619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3)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최대공약수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4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최소공배수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5ED77-57B5-4BF0-861D-A7D6B5C0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52" y="1456406"/>
            <a:ext cx="4154647" cy="47755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42AC8D-3F31-41D5-A0EB-11EE37EC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613" y="1509492"/>
            <a:ext cx="4868018" cy="164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5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0583B6-4693-4E33-B2A6-75DACA4C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79" y="571500"/>
            <a:ext cx="6456696" cy="532062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714AE09-9525-43CC-A9D7-01F29B9E8AD0}"/>
              </a:ext>
            </a:extLst>
          </p:cNvPr>
          <p:cNvCxnSpPr/>
          <p:nvPr/>
        </p:nvCxnSpPr>
        <p:spPr>
          <a:xfrm>
            <a:off x="1581150" y="3609975"/>
            <a:ext cx="409575" cy="17049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78953D9-3D7A-4C9D-A423-87D8E19CF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" r="2326" b="3255"/>
          <a:stretch/>
        </p:blipFill>
        <p:spPr>
          <a:xfrm>
            <a:off x="7219950" y="965880"/>
            <a:ext cx="3990975" cy="311467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08B605A-E0CC-46D8-A21F-B0552FA6DC43}"/>
              </a:ext>
            </a:extLst>
          </p:cNvPr>
          <p:cNvCxnSpPr/>
          <p:nvPr/>
        </p:nvCxnSpPr>
        <p:spPr>
          <a:xfrm flipV="1">
            <a:off x="9029700" y="4080554"/>
            <a:ext cx="876300" cy="11010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424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099BF-BBA5-40DB-9913-B6E6E2EFE0D9}"/>
              </a:ext>
            </a:extLst>
          </p:cNvPr>
          <p:cNvSpPr txBox="1"/>
          <p:nvPr/>
        </p:nvSpPr>
        <p:spPr>
          <a:xfrm>
            <a:off x="562062" y="536895"/>
            <a:ext cx="8619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4) 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최대공약수</a:t>
            </a:r>
            <a:r>
              <a:rPr lang="en-US" altLang="ko-KR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44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최소공배수</a:t>
            </a:r>
            <a:r>
              <a:rPr lang="ko-KR" altLang="en-US" sz="4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찾기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D3A20-CD59-4FDB-A343-DECCEB72A6C3}"/>
              </a:ext>
            </a:extLst>
          </p:cNvPr>
          <p:cNvSpPr txBox="1"/>
          <p:nvPr/>
        </p:nvSpPr>
        <p:spPr>
          <a:xfrm>
            <a:off x="696286" y="1605183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최소공배수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두 수의 곱을 최대공약수로 나눈 수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6C24E4-C7DF-4498-86C6-E9D51DAA2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001" y="2222689"/>
            <a:ext cx="5069998" cy="34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11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5BB07-869A-9D59-8CE6-4F1F210DAFAD}"/>
              </a:ext>
            </a:extLst>
          </p:cNvPr>
          <p:cNvSpPr txBox="1"/>
          <p:nvPr/>
        </p:nvSpPr>
        <p:spPr>
          <a:xfrm>
            <a:off x="897622" y="1006679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과제</a:t>
            </a:r>
            <a:r>
              <a:rPr lang="en-US" altLang="ko-KR" dirty="0"/>
              <a:t>1. </a:t>
            </a:r>
            <a:r>
              <a:rPr lang="ko-KR" altLang="en-US" dirty="0"/>
              <a:t>외부에서 집합원소 </a:t>
            </a:r>
            <a:r>
              <a:rPr lang="ko-KR" altLang="en-US" dirty="0" err="1"/>
              <a:t>입력받기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38D34-CC53-3D3C-E2B3-E6429FFB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73" y="1834305"/>
            <a:ext cx="3143512" cy="366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9D7C41-A0EC-597C-63E6-D4CEBCC463F5}"/>
              </a:ext>
            </a:extLst>
          </p:cNvPr>
          <p:cNvSpPr txBox="1"/>
          <p:nvPr/>
        </p:nvSpPr>
        <p:spPr>
          <a:xfrm>
            <a:off x="6251197" y="932577"/>
            <a:ext cx="43781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과제</a:t>
            </a:r>
            <a:r>
              <a:rPr lang="en-US" altLang="ko-KR" dirty="0"/>
              <a:t>2. 1)100</a:t>
            </a:r>
            <a:r>
              <a:rPr lang="ko-KR" altLang="en-US" dirty="0"/>
              <a:t>이하 소수 찾기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2) </a:t>
            </a:r>
            <a:r>
              <a:rPr lang="ko-KR" altLang="en-US" dirty="0"/>
              <a:t>입력 받은 수 이하의 소수 찾기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CFF831-44F9-2293-1E06-26EED690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77" y="1577348"/>
            <a:ext cx="2898658" cy="1723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5D2C5C-6071-A0CA-87B3-C757AAF3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862" y="3945337"/>
            <a:ext cx="4542333" cy="212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5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C689A6-2848-48FC-AA49-AE8D0CC0A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76" y="800100"/>
            <a:ext cx="5130624" cy="396240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9EE25F9-E551-4648-AC8B-5FA287D0ADCC}"/>
              </a:ext>
            </a:extLst>
          </p:cNvPr>
          <p:cNvCxnSpPr/>
          <p:nvPr/>
        </p:nvCxnSpPr>
        <p:spPr>
          <a:xfrm flipV="1">
            <a:off x="3200400" y="4581525"/>
            <a:ext cx="1428750" cy="12382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6447A43-B5E6-4261-B002-79F925D3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800099"/>
            <a:ext cx="4978224" cy="387343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87CDAB-7E14-4509-A504-D1AA494E20CF}"/>
              </a:ext>
            </a:extLst>
          </p:cNvPr>
          <p:cNvCxnSpPr/>
          <p:nvPr/>
        </p:nvCxnSpPr>
        <p:spPr>
          <a:xfrm flipH="1" flipV="1">
            <a:off x="9906000" y="4581525"/>
            <a:ext cx="971550" cy="13811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93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21347-642B-41C2-A377-8B512ADFE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733295"/>
            <a:ext cx="5054518" cy="39149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AF7AF2-95F6-4495-81F1-24580EFB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33295"/>
            <a:ext cx="5267325" cy="4023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8F9C0-55E2-4CD5-835D-B1BD7D8B4C7A}"/>
              </a:ext>
            </a:extLst>
          </p:cNvPr>
          <p:cNvSpPr txBox="1"/>
          <p:nvPr/>
        </p:nvSpPr>
        <p:spPr>
          <a:xfrm>
            <a:off x="2638425" y="475714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폴더이름 영어로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BB14704-BC7F-4B87-985E-15234DE18445}"/>
              </a:ext>
            </a:extLst>
          </p:cNvPr>
          <p:cNvCxnSpPr/>
          <p:nvPr/>
        </p:nvCxnSpPr>
        <p:spPr>
          <a:xfrm flipH="1" flipV="1">
            <a:off x="2524125" y="3362325"/>
            <a:ext cx="590550" cy="13948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027A5-9426-4860-86AF-B658FBD7B0E1}"/>
              </a:ext>
            </a:extLst>
          </p:cNvPr>
          <p:cNvSpPr txBox="1"/>
          <p:nvPr/>
        </p:nvSpPr>
        <p:spPr>
          <a:xfrm>
            <a:off x="6962775" y="48672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모두 체크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78EDAB0-B37D-4C55-90DD-41A0226713EA}"/>
              </a:ext>
            </a:extLst>
          </p:cNvPr>
          <p:cNvCxnSpPr/>
          <p:nvPr/>
        </p:nvCxnSpPr>
        <p:spPr>
          <a:xfrm flipH="1" flipV="1">
            <a:off x="6896100" y="3219450"/>
            <a:ext cx="266700" cy="15376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211912-3216-46F0-8585-55B5F8FDB8D0}"/>
              </a:ext>
            </a:extLst>
          </p:cNvPr>
          <p:cNvCxnSpPr/>
          <p:nvPr/>
        </p:nvCxnSpPr>
        <p:spPr>
          <a:xfrm flipH="1" flipV="1">
            <a:off x="6829425" y="2171700"/>
            <a:ext cx="1028700" cy="26955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07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CD0288-6488-4005-B44A-01DFD8D3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919161"/>
            <a:ext cx="5238750" cy="40869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F148D9-4260-470F-949A-31D5840A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5674"/>
            <a:ext cx="5238750" cy="40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6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2B7BC3-A550-45E3-BEDE-F3B89300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8" y="819150"/>
            <a:ext cx="5095874" cy="39417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61EF42-12F9-4E87-AEE5-4E89C996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6" y="828675"/>
            <a:ext cx="5095875" cy="39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58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돋움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728</Words>
  <Application>Microsoft Office PowerPoint</Application>
  <PresentationFormat>와이드스크린</PresentationFormat>
  <Paragraphs>229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굴림</vt:lpstr>
      <vt:lpstr>굴림체</vt:lpstr>
      <vt:lpstr>맑은 고딕</vt:lpstr>
      <vt:lpstr>Arial</vt:lpstr>
      <vt:lpstr>Cambria Math</vt:lpstr>
      <vt:lpstr>Consolas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 지연</cp:lastModifiedBy>
  <cp:revision>66</cp:revision>
  <dcterms:created xsi:type="dcterms:W3CDTF">2021-03-27T11:02:31Z</dcterms:created>
  <dcterms:modified xsi:type="dcterms:W3CDTF">2022-09-07T01:56:32Z</dcterms:modified>
</cp:coreProperties>
</file>